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2438400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m 75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Imagem 76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-43920" y="-34200"/>
            <a:ext cx="25093080" cy="139500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TERA.170717.Logo.png"/>
          <p:cNvPicPr/>
          <p:nvPr/>
        </p:nvPicPr>
        <p:blipFill>
          <a:blip r:embed="rId15"/>
          <a:stretch/>
        </p:blipFill>
        <p:spPr>
          <a:xfrm>
            <a:off x="8443800" y="4716360"/>
            <a:ext cx="8118000" cy="428112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3080" cy="139500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real Elo7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Análise exploratória (Notebook)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Imagem 2"/>
          <p:cNvPicPr/>
          <p:nvPr/>
        </p:nvPicPr>
        <p:blipFill>
          <a:blip r:embed="rId2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15486120" y="8111160"/>
            <a:ext cx="777600" cy="693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6"/>
          <p:cNvSpPr/>
          <p:nvPr/>
        </p:nvSpPr>
        <p:spPr>
          <a:xfrm rot="20215800">
            <a:off x="11760120" y="5901840"/>
            <a:ext cx="8735040" cy="48045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7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9"/>
          <p:cNvSpPr/>
          <p:nvPr/>
        </p:nvSpPr>
        <p:spPr>
          <a:xfrm>
            <a:off x="19388520" y="3648960"/>
            <a:ext cx="2910960" cy="1700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10"/>
          <p:cNvSpPr/>
          <p:nvPr/>
        </p:nvSpPr>
        <p:spPr>
          <a:xfrm>
            <a:off x="19567080" y="3822840"/>
            <a:ext cx="319680" cy="284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11"/>
          <p:cNvSpPr/>
          <p:nvPr/>
        </p:nvSpPr>
        <p:spPr>
          <a:xfrm>
            <a:off x="19964520" y="378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13"/>
          <p:cNvSpPr/>
          <p:nvPr/>
        </p:nvSpPr>
        <p:spPr>
          <a:xfrm>
            <a:off x="19964520" y="422208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15"/>
          <p:cNvSpPr/>
          <p:nvPr/>
        </p:nvSpPr>
        <p:spPr>
          <a:xfrm>
            <a:off x="19964520" y="459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Imagem 2"/>
          <p:cNvPicPr/>
          <p:nvPr/>
        </p:nvPicPr>
        <p:blipFill>
          <a:blip r:embed="rId2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15486120" y="8111160"/>
            <a:ext cx="777600" cy="693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6"/>
          <p:cNvSpPr/>
          <p:nvPr/>
        </p:nvSpPr>
        <p:spPr>
          <a:xfrm rot="20215800">
            <a:off x="11760120" y="5901840"/>
            <a:ext cx="8735040" cy="48045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9"/>
          <p:cNvSpPr/>
          <p:nvPr/>
        </p:nvSpPr>
        <p:spPr>
          <a:xfrm>
            <a:off x="19388520" y="3648960"/>
            <a:ext cx="2910960" cy="1700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10"/>
          <p:cNvSpPr/>
          <p:nvPr/>
        </p:nvSpPr>
        <p:spPr>
          <a:xfrm>
            <a:off x="19567080" y="3822840"/>
            <a:ext cx="319680" cy="284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11"/>
          <p:cNvSpPr/>
          <p:nvPr/>
        </p:nvSpPr>
        <p:spPr>
          <a:xfrm>
            <a:off x="19964520" y="378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13"/>
          <p:cNvSpPr/>
          <p:nvPr/>
        </p:nvSpPr>
        <p:spPr>
          <a:xfrm>
            <a:off x="19964520" y="422208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5"/>
          <p:cNvSpPr/>
          <p:nvPr/>
        </p:nvSpPr>
        <p:spPr>
          <a:xfrm>
            <a:off x="19964520" y="459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6"/>
          <p:cNvSpPr/>
          <p:nvPr/>
        </p:nvSpPr>
        <p:spPr>
          <a:xfrm>
            <a:off x="596160" y="815220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Há algo de errado nessa análise?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662400" y="3648960"/>
            <a:ext cx="848124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1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Segmentação /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464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Separa (ou agrupa) fontes dos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Imagem 2"/>
          <p:cNvPicPr/>
          <p:nvPr/>
        </p:nvPicPr>
        <p:blipFill>
          <a:blip r:embed="rId2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74" name="CustomShape 5"/>
          <p:cNvSpPr/>
          <p:nvPr/>
        </p:nvSpPr>
        <p:spPr>
          <a:xfrm rot="21174600">
            <a:off x="13932000" y="3560400"/>
            <a:ext cx="6197400" cy="423000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6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7"/>
          <p:cNvSpPr/>
          <p:nvPr/>
        </p:nvSpPr>
        <p:spPr>
          <a:xfrm>
            <a:off x="14751000" y="7770600"/>
            <a:ext cx="5874480" cy="371520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8"/>
          <p:cNvSpPr/>
          <p:nvPr/>
        </p:nvSpPr>
        <p:spPr>
          <a:xfrm>
            <a:off x="11446920" y="8020800"/>
            <a:ext cx="3302640" cy="371520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9"/>
          <p:cNvSpPr/>
          <p:nvPr/>
        </p:nvSpPr>
        <p:spPr>
          <a:xfrm>
            <a:off x="12750840" y="74955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0"/>
          <p:cNvSpPr/>
          <p:nvPr/>
        </p:nvSpPr>
        <p:spPr>
          <a:xfrm>
            <a:off x="18112320" y="366984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1"/>
          <p:cNvSpPr/>
          <p:nvPr/>
        </p:nvSpPr>
        <p:spPr>
          <a:xfrm>
            <a:off x="18291600" y="78357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3648960"/>
            <a:ext cx="10603800" cy="7409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usuários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específicas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compras para bebês)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para eventos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preparação de casamento)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Navegação exploratória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6"/>
          <p:cNvPicPr/>
          <p:nvPr/>
        </p:nvPicPr>
        <p:blipFill>
          <a:blip r:embed="rId2"/>
          <a:stretch/>
        </p:blipFill>
        <p:spPr>
          <a:xfrm>
            <a:off x="13036320" y="3141720"/>
            <a:ext cx="10883160" cy="8706240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 rot="21174600">
            <a:off x="16518240" y="3979080"/>
            <a:ext cx="4604760" cy="32403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6"/>
          <p:cNvSpPr/>
          <p:nvPr/>
        </p:nvSpPr>
        <p:spPr>
          <a:xfrm>
            <a:off x="16941960" y="7215480"/>
            <a:ext cx="4365000" cy="284580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7"/>
          <p:cNvSpPr/>
          <p:nvPr/>
        </p:nvSpPr>
        <p:spPr>
          <a:xfrm>
            <a:off x="14476680" y="7930440"/>
            <a:ext cx="2453760" cy="284580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8"/>
          <p:cNvSpPr/>
          <p:nvPr/>
        </p:nvSpPr>
        <p:spPr>
          <a:xfrm>
            <a:off x="15549840" y="731340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9"/>
          <p:cNvSpPr/>
          <p:nvPr/>
        </p:nvSpPr>
        <p:spPr>
          <a:xfrm>
            <a:off x="19512720" y="409032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0"/>
          <p:cNvSpPr/>
          <p:nvPr/>
        </p:nvSpPr>
        <p:spPr>
          <a:xfrm>
            <a:off x="20275560" y="763632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5"/>
          <p:cNvSpPr/>
          <p:nvPr/>
        </p:nvSpPr>
        <p:spPr>
          <a:xfrm>
            <a:off x="13378680" y="6167160"/>
            <a:ext cx="4076640" cy="3013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4528800" y="431604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4528800" y="695952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4528800" y="976248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8606880" y="5036400"/>
            <a:ext cx="2663640" cy="224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10"/>
          <p:cNvSpPr/>
          <p:nvPr/>
        </p:nvSpPr>
        <p:spPr>
          <a:xfrm>
            <a:off x="8606880" y="7679520"/>
            <a:ext cx="2497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11"/>
          <p:cNvSpPr/>
          <p:nvPr/>
        </p:nvSpPr>
        <p:spPr>
          <a:xfrm flipV="1">
            <a:off x="8606880" y="8084160"/>
            <a:ext cx="2663640" cy="239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12"/>
          <p:cNvSpPr/>
          <p:nvPr/>
        </p:nvSpPr>
        <p:spPr>
          <a:xfrm>
            <a:off x="11106000" y="7117200"/>
            <a:ext cx="1132920" cy="113292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13"/>
          <p:cNvSpPr/>
          <p:nvPr/>
        </p:nvSpPr>
        <p:spPr>
          <a:xfrm flipV="1">
            <a:off x="12240360" y="7672320"/>
            <a:ext cx="113688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14"/>
          <p:cNvSpPr/>
          <p:nvPr/>
        </p:nvSpPr>
        <p:spPr>
          <a:xfrm>
            <a:off x="17456760" y="7674480"/>
            <a:ext cx="264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15"/>
          <p:cNvSpPr/>
          <p:nvPr/>
        </p:nvSpPr>
        <p:spPr>
          <a:xfrm>
            <a:off x="18468000" y="6763320"/>
            <a:ext cx="3266640" cy="69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1907800" y="1007928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2"/>
          <p:cNvSpPr/>
          <p:nvPr/>
        </p:nvSpPr>
        <p:spPr>
          <a:xfrm>
            <a:off x="3881520" y="44006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-419760" y="695304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062760" y="6251760"/>
            <a:ext cx="4076640" cy="3013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6212880" y="440064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6212880" y="704412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6212880" y="984708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10291320" y="5121000"/>
            <a:ext cx="2663640" cy="224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0"/>
          <p:cNvSpPr/>
          <p:nvPr/>
        </p:nvSpPr>
        <p:spPr>
          <a:xfrm>
            <a:off x="10291320" y="7764480"/>
            <a:ext cx="2497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11"/>
          <p:cNvSpPr/>
          <p:nvPr/>
        </p:nvSpPr>
        <p:spPr>
          <a:xfrm flipV="1">
            <a:off x="10291320" y="8168760"/>
            <a:ext cx="2663640" cy="239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12"/>
          <p:cNvSpPr/>
          <p:nvPr/>
        </p:nvSpPr>
        <p:spPr>
          <a:xfrm>
            <a:off x="12790080" y="7201800"/>
            <a:ext cx="1132920" cy="113292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13"/>
          <p:cNvSpPr/>
          <p:nvPr/>
        </p:nvSpPr>
        <p:spPr>
          <a:xfrm flipV="1">
            <a:off x="13924440" y="7756920"/>
            <a:ext cx="113688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14"/>
          <p:cNvSpPr/>
          <p:nvPr/>
        </p:nvSpPr>
        <p:spPr>
          <a:xfrm>
            <a:off x="19141200" y="7759080"/>
            <a:ext cx="264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15"/>
          <p:cNvSpPr/>
          <p:nvPr/>
        </p:nvSpPr>
        <p:spPr>
          <a:xfrm>
            <a:off x="20152080" y="6847920"/>
            <a:ext cx="3266640" cy="69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16"/>
          <p:cNvSpPr/>
          <p:nvPr/>
        </p:nvSpPr>
        <p:spPr>
          <a:xfrm>
            <a:off x="4546080" y="4233240"/>
            <a:ext cx="1522440" cy="719532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17"/>
          <p:cNvSpPr/>
          <p:nvPr/>
        </p:nvSpPr>
        <p:spPr>
          <a:xfrm>
            <a:off x="510480" y="6253920"/>
            <a:ext cx="5417280" cy="313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Tópicos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etc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Gera clusters iterativamente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Precisa escolher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Agrupa dados pela distância do centroide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Imagem 176"/>
          <p:cNvPicPr/>
          <p:nvPr/>
        </p:nvPicPr>
        <p:blipFill>
          <a:blip r:embed="rId2"/>
          <a:stretch/>
        </p:blipFill>
        <p:spPr>
          <a:xfrm>
            <a:off x="6569640" y="6040080"/>
            <a:ext cx="11242800" cy="749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1994400" y="2640960"/>
            <a:ext cx="20035800" cy="960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Algoritmo: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aquele cluster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cluster, calcule o novo centroide a partir dos pontos atribuídos anteriormente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5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Repita os passos 3-4 até não haver mais variação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 (k = 2)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13"/>
          <p:cNvSpPr/>
          <p:nvPr/>
        </p:nvSpPr>
        <p:spPr>
          <a:xfrm>
            <a:off x="519300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16"/>
          <p:cNvSpPr/>
          <p:nvPr/>
        </p:nvSpPr>
        <p:spPr>
          <a:xfrm>
            <a:off x="8598240" y="63154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18"/>
          <p:cNvSpPr/>
          <p:nvPr/>
        </p:nvSpPr>
        <p:spPr>
          <a:xfrm>
            <a:off x="9529920" y="6927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5560" cy="4489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288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28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3080" cy="32108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4280" cy="30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9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Unsupervised Learning: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13"/>
          <p:cNvSpPr/>
          <p:nvPr/>
        </p:nvSpPr>
        <p:spPr>
          <a:xfrm>
            <a:off x="519300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16"/>
          <p:cNvSpPr/>
          <p:nvPr/>
        </p:nvSpPr>
        <p:spPr>
          <a:xfrm>
            <a:off x="8605800" y="63129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18"/>
          <p:cNvSpPr/>
          <p:nvPr/>
        </p:nvSpPr>
        <p:spPr>
          <a:xfrm>
            <a:off x="9537840" y="6924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21"/>
          <p:cNvSpPr/>
          <p:nvPr/>
        </p:nvSpPr>
        <p:spPr>
          <a:xfrm>
            <a:off x="25146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22"/>
          <p:cNvSpPr/>
          <p:nvPr/>
        </p:nvSpPr>
        <p:spPr>
          <a:xfrm>
            <a:off x="63583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àquele cluster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13"/>
          <p:cNvSpPr/>
          <p:nvPr/>
        </p:nvSpPr>
        <p:spPr>
          <a:xfrm>
            <a:off x="519192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16"/>
          <p:cNvSpPr/>
          <p:nvPr/>
        </p:nvSpPr>
        <p:spPr>
          <a:xfrm>
            <a:off x="8627040" y="63439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18"/>
          <p:cNvSpPr/>
          <p:nvPr/>
        </p:nvSpPr>
        <p:spPr>
          <a:xfrm>
            <a:off x="9558720" y="69559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21"/>
          <p:cNvSpPr/>
          <p:nvPr/>
        </p:nvSpPr>
        <p:spPr>
          <a:xfrm>
            <a:off x="25146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22"/>
          <p:cNvSpPr/>
          <p:nvPr/>
        </p:nvSpPr>
        <p:spPr>
          <a:xfrm>
            <a:off x="63583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CustomShape 23"/>
          <p:cNvSpPr/>
          <p:nvPr/>
        </p:nvSpPr>
        <p:spPr>
          <a:xfrm>
            <a:off x="131702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24"/>
          <p:cNvSpPr/>
          <p:nvPr/>
        </p:nvSpPr>
        <p:spPr>
          <a:xfrm flipV="1">
            <a:off x="132465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25"/>
          <p:cNvSpPr/>
          <p:nvPr/>
        </p:nvSpPr>
        <p:spPr>
          <a:xfrm>
            <a:off x="132465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26"/>
          <p:cNvSpPr/>
          <p:nvPr/>
        </p:nvSpPr>
        <p:spPr>
          <a:xfrm>
            <a:off x="14525640" y="68990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27"/>
          <p:cNvSpPr/>
          <p:nvPr/>
        </p:nvSpPr>
        <p:spPr>
          <a:xfrm>
            <a:off x="13868280" y="63345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28"/>
          <p:cNvSpPr/>
          <p:nvPr/>
        </p:nvSpPr>
        <p:spPr>
          <a:xfrm>
            <a:off x="15539400" y="6945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29"/>
          <p:cNvSpPr/>
          <p:nvPr/>
        </p:nvSpPr>
        <p:spPr>
          <a:xfrm>
            <a:off x="14335200" y="79660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30"/>
          <p:cNvSpPr/>
          <p:nvPr/>
        </p:nvSpPr>
        <p:spPr>
          <a:xfrm>
            <a:off x="15663240" y="92750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31"/>
          <p:cNvSpPr/>
          <p:nvPr/>
        </p:nvSpPr>
        <p:spPr>
          <a:xfrm>
            <a:off x="19093320" y="8696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32"/>
          <p:cNvSpPr/>
          <p:nvPr/>
        </p:nvSpPr>
        <p:spPr>
          <a:xfrm>
            <a:off x="16200360" y="57603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33"/>
          <p:cNvSpPr/>
          <p:nvPr/>
        </p:nvSpPr>
        <p:spPr>
          <a:xfrm>
            <a:off x="17931600" y="74718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34"/>
          <p:cNvSpPr/>
          <p:nvPr/>
        </p:nvSpPr>
        <p:spPr>
          <a:xfrm>
            <a:off x="17550720" y="87195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35"/>
          <p:cNvSpPr/>
          <p:nvPr/>
        </p:nvSpPr>
        <p:spPr>
          <a:xfrm>
            <a:off x="19713960" y="63439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36"/>
          <p:cNvSpPr/>
          <p:nvPr/>
        </p:nvSpPr>
        <p:spPr>
          <a:xfrm>
            <a:off x="19029600" y="7556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37"/>
          <p:cNvSpPr/>
          <p:nvPr/>
        </p:nvSpPr>
        <p:spPr>
          <a:xfrm>
            <a:off x="20645640" y="69559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38"/>
          <p:cNvSpPr/>
          <p:nvPr/>
        </p:nvSpPr>
        <p:spPr>
          <a:xfrm>
            <a:off x="15515280" y="53571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39"/>
          <p:cNvSpPr/>
          <p:nvPr/>
        </p:nvSpPr>
        <p:spPr>
          <a:xfrm>
            <a:off x="17336880" y="648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40"/>
          <p:cNvSpPr/>
          <p:nvPr/>
        </p:nvSpPr>
        <p:spPr>
          <a:xfrm>
            <a:off x="134874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41"/>
          <p:cNvSpPr/>
          <p:nvPr/>
        </p:nvSpPr>
        <p:spPr>
          <a:xfrm>
            <a:off x="173311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Line 42"/>
          <p:cNvSpPr/>
          <p:nvPr/>
        </p:nvSpPr>
        <p:spPr>
          <a:xfrm>
            <a:off x="14906520" y="5234040"/>
            <a:ext cx="3024720" cy="441828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Line 43"/>
          <p:cNvSpPr/>
          <p:nvPr/>
        </p:nvSpPr>
        <p:spPr>
          <a:xfrm>
            <a:off x="3865320" y="5196960"/>
            <a:ext cx="3025080" cy="441828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44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18"/>
          <p:cNvSpPr/>
          <p:nvPr/>
        </p:nvSpPr>
        <p:spPr>
          <a:xfrm>
            <a:off x="14541480" y="7535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19"/>
          <p:cNvSpPr/>
          <p:nvPr/>
        </p:nvSpPr>
        <p:spPr>
          <a:xfrm>
            <a:off x="18147240" y="69667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1"/>
          <p:cNvSpPr/>
          <p:nvPr/>
        </p:nvSpPr>
        <p:spPr>
          <a:xfrm>
            <a:off x="2514600" y="6977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42"/>
          <p:cNvSpPr/>
          <p:nvPr/>
        </p:nvSpPr>
        <p:spPr>
          <a:xfrm>
            <a:off x="6358320" y="49014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43"/>
          <p:cNvSpPr/>
          <p:nvPr/>
        </p:nvSpPr>
        <p:spPr>
          <a:xfrm>
            <a:off x="2938320" y="7358400"/>
            <a:ext cx="62712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44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45"/>
          <p:cNvSpPr/>
          <p:nvPr/>
        </p:nvSpPr>
        <p:spPr>
          <a:xfrm>
            <a:off x="6658560" y="5379120"/>
            <a:ext cx="367920" cy="15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46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18"/>
          <p:cNvSpPr/>
          <p:nvPr/>
        </p:nvSpPr>
        <p:spPr>
          <a:xfrm>
            <a:off x="14541480" y="7535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19"/>
          <p:cNvSpPr/>
          <p:nvPr/>
        </p:nvSpPr>
        <p:spPr>
          <a:xfrm>
            <a:off x="18147240" y="69667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41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42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Line 43"/>
          <p:cNvSpPr/>
          <p:nvPr/>
        </p:nvSpPr>
        <p:spPr>
          <a:xfrm>
            <a:off x="16398000" y="4816080"/>
            <a:ext cx="720720" cy="487656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Line 44"/>
          <p:cNvSpPr/>
          <p:nvPr/>
        </p:nvSpPr>
        <p:spPr>
          <a:xfrm>
            <a:off x="5462640" y="4908960"/>
            <a:ext cx="720720" cy="487692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CustomShape 18"/>
          <p:cNvSpPr/>
          <p:nvPr/>
        </p:nvSpPr>
        <p:spPr>
          <a:xfrm>
            <a:off x="15024600" y="6393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CustomShape 19"/>
          <p:cNvSpPr/>
          <p:nvPr/>
        </p:nvSpPr>
        <p:spPr>
          <a:xfrm>
            <a:off x="18603000" y="7684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CustomShape 41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CustomShape 42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43"/>
          <p:cNvSpPr/>
          <p:nvPr/>
        </p:nvSpPr>
        <p:spPr>
          <a:xfrm flipV="1">
            <a:off x="4036320" y="7045560"/>
            <a:ext cx="194040" cy="63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44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45"/>
          <p:cNvSpPr/>
          <p:nvPr/>
        </p:nvSpPr>
        <p:spPr>
          <a:xfrm>
            <a:off x="7260120" y="7203960"/>
            <a:ext cx="625320" cy="69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46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18"/>
          <p:cNvSpPr/>
          <p:nvPr/>
        </p:nvSpPr>
        <p:spPr>
          <a:xfrm>
            <a:off x="15024600" y="6393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19"/>
          <p:cNvSpPr/>
          <p:nvPr/>
        </p:nvSpPr>
        <p:spPr>
          <a:xfrm>
            <a:off x="18603000" y="7684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Line 41"/>
          <p:cNvSpPr/>
          <p:nvPr/>
        </p:nvSpPr>
        <p:spPr>
          <a:xfrm flipH="1">
            <a:off x="15575400" y="5394240"/>
            <a:ext cx="3027600" cy="433332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CustomShape 42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43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Line 44"/>
          <p:cNvSpPr/>
          <p:nvPr/>
        </p:nvSpPr>
        <p:spPr>
          <a:xfrm flipH="1">
            <a:off x="4584600" y="5403600"/>
            <a:ext cx="3027600" cy="433332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CustomShape 18"/>
          <p:cNvSpPr/>
          <p:nvPr/>
        </p:nvSpPr>
        <p:spPr>
          <a:xfrm>
            <a:off x="1566504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CustomShape 19"/>
          <p:cNvSpPr/>
          <p:nvPr/>
        </p:nvSpPr>
        <p:spPr>
          <a:xfrm>
            <a:off x="18061200" y="79480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CustomShape 41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2" name="CustomShape 42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3" name="CustomShape 43"/>
          <p:cNvSpPr/>
          <p:nvPr/>
        </p:nvSpPr>
        <p:spPr>
          <a:xfrm>
            <a:off x="7088040" y="795276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4" name="CustomShape 44"/>
          <p:cNvSpPr/>
          <p:nvPr/>
        </p:nvSpPr>
        <p:spPr>
          <a:xfrm>
            <a:off x="4641840" y="6403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5" name="CustomShape 45"/>
          <p:cNvSpPr/>
          <p:nvPr/>
        </p:nvSpPr>
        <p:spPr>
          <a:xfrm>
            <a:off x="4542480" y="6749640"/>
            <a:ext cx="379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46"/>
          <p:cNvSpPr/>
          <p:nvPr/>
        </p:nvSpPr>
        <p:spPr>
          <a:xfrm flipH="1">
            <a:off x="7482240" y="7987680"/>
            <a:ext cx="370080" cy="167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18"/>
          <p:cNvSpPr/>
          <p:nvPr/>
        </p:nvSpPr>
        <p:spPr>
          <a:xfrm>
            <a:off x="1566504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5" name="CustomShape 19"/>
          <p:cNvSpPr/>
          <p:nvPr/>
        </p:nvSpPr>
        <p:spPr>
          <a:xfrm>
            <a:off x="18061200" y="79480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7" name="Line 41"/>
          <p:cNvSpPr/>
          <p:nvPr/>
        </p:nvSpPr>
        <p:spPr>
          <a:xfrm flipH="1">
            <a:off x="15379560" y="5610240"/>
            <a:ext cx="3483000" cy="400500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42"/>
          <p:cNvSpPr/>
          <p:nvPr/>
        </p:nvSpPr>
        <p:spPr>
          <a:xfrm>
            <a:off x="7088040" y="795276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9" name="CustomShape 43"/>
          <p:cNvSpPr/>
          <p:nvPr/>
        </p:nvSpPr>
        <p:spPr>
          <a:xfrm>
            <a:off x="4641840" y="6403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Line 44"/>
          <p:cNvSpPr/>
          <p:nvPr/>
        </p:nvSpPr>
        <p:spPr>
          <a:xfrm flipH="1">
            <a:off x="4389480" y="5590800"/>
            <a:ext cx="3483000" cy="400500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45"/>
          <p:cNvSpPr/>
          <p:nvPr/>
        </p:nvSpPr>
        <p:spPr>
          <a:xfrm>
            <a:off x="1994400" y="1076508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Finalizado! Não há mais variação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Avaliar um bom cluster: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dentro do cluster possuem perfil semelhante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Dados bem distribuídos nos clusters (balanceados)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muito disperso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5"/>
          <p:cNvSpPr/>
          <p:nvPr/>
        </p:nvSpPr>
        <p:spPr>
          <a:xfrm>
            <a:off x="6840000" y="6192000"/>
            <a:ext cx="718560" cy="1366560"/>
          </a:xfrm>
          <a:custGeom>
            <a:avLst/>
            <a:gdLst/>
            <a:ahLst/>
            <a:cxnLst/>
            <a:rect l="l" t="t" r="r" b="b"/>
            <a:pathLst>
              <a:path w="2002" h="3802">
                <a:moveTo>
                  <a:pt x="500" y="0"/>
                </a:moveTo>
                <a:lnTo>
                  <a:pt x="500" y="2850"/>
                </a:lnTo>
                <a:lnTo>
                  <a:pt x="0" y="2850"/>
                </a:lnTo>
                <a:lnTo>
                  <a:pt x="1000" y="3801"/>
                </a:lnTo>
                <a:lnTo>
                  <a:pt x="2001" y="2850"/>
                </a:lnTo>
                <a:lnTo>
                  <a:pt x="1500" y="2850"/>
                </a:lnTo>
                <a:lnTo>
                  <a:pt x="1500" y="0"/>
                </a:lnTo>
                <a:lnTo>
                  <a:pt x="5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CustomShape 6"/>
          <p:cNvSpPr/>
          <p:nvPr/>
        </p:nvSpPr>
        <p:spPr>
          <a:xfrm>
            <a:off x="6480000" y="7776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8" name="CustomShape 7"/>
          <p:cNvSpPr/>
          <p:nvPr/>
        </p:nvSpPr>
        <p:spPr>
          <a:xfrm>
            <a:off x="6048000" y="7715520"/>
            <a:ext cx="7774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Nível de dispersão dos pontos em relação ao centroide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3" name="Imagem 227"/>
          <p:cNvPicPr/>
          <p:nvPr/>
        </p:nvPicPr>
        <p:blipFill>
          <a:blip r:embed="rId2"/>
          <a:stretch/>
        </p:blipFill>
        <p:spPr>
          <a:xfrm>
            <a:off x="5941800" y="4680000"/>
            <a:ext cx="12498840" cy="868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/>
          <p:cNvPicPr/>
          <p:nvPr/>
        </p:nvPicPr>
        <p:blipFill>
          <a:blip r:embed="rId2"/>
          <a:stretch/>
        </p:blipFill>
        <p:spPr>
          <a:xfrm>
            <a:off x="1872360" y="946908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2956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5017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Lead Data Scientist – Elo7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296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/>
          <p:cNvPicPr/>
          <p:nvPr/>
        </p:nvPicPr>
        <p:blipFill>
          <a:blip r:embed="rId3"/>
          <a:stretch/>
        </p:blipFill>
        <p:spPr>
          <a:xfrm>
            <a:off x="7822080" y="957276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400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540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/>
          <p:cNvPicPr/>
          <p:nvPr/>
        </p:nvPicPr>
        <p:blipFill>
          <a:blip r:embed="rId4"/>
          <a:stretch/>
        </p:blipFill>
        <p:spPr>
          <a:xfrm>
            <a:off x="7770600" y="1161216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89996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/>
          <p:cNvPicPr/>
          <p:nvPr/>
        </p:nvPicPr>
        <p:blipFill>
          <a:blip r:embed="rId5"/>
          <a:stretch/>
        </p:blipFill>
        <p:spPr>
          <a:xfrm>
            <a:off x="1737000" y="1147320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296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/>
          <p:cNvPicPr/>
          <p:nvPr/>
        </p:nvPicPr>
        <p:blipFill>
          <a:blip r:embed="rId6"/>
          <a:stretch/>
        </p:blipFill>
        <p:spPr>
          <a:xfrm>
            <a:off x="15430320" y="1147320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680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/>
          <p:cNvPicPr/>
          <p:nvPr/>
        </p:nvPicPr>
        <p:blipFill>
          <a:blip r:embed="rId7"/>
          <a:stretch/>
        </p:blipFill>
        <p:spPr>
          <a:xfrm>
            <a:off x="15397560" y="9583920"/>
            <a:ext cx="1863720" cy="186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Elevada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Imagem 232"/>
          <p:cNvPicPr/>
          <p:nvPr/>
        </p:nvPicPr>
        <p:blipFill>
          <a:blip r:embed="rId2"/>
          <a:stretch/>
        </p:blipFill>
        <p:spPr>
          <a:xfrm>
            <a:off x="5941800" y="4680000"/>
            <a:ext cx="12498840" cy="868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Baixa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3" name="Imagem 237"/>
          <p:cNvPicPr/>
          <p:nvPr/>
        </p:nvPicPr>
        <p:blipFill>
          <a:blip r:embed="rId2"/>
          <a:stretch/>
        </p:blipFill>
        <p:spPr>
          <a:xfrm>
            <a:off x="5941800" y="4641840"/>
            <a:ext cx="12498840" cy="8676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k=1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alta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550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9" name="Imagem 4"/>
          <p:cNvPicPr/>
          <p:nvPr/>
        </p:nvPicPr>
        <p:blipFill>
          <a:blip r:embed="rId2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m 2"/>
          <p:cNvPicPr/>
          <p:nvPr/>
        </p:nvPicPr>
        <p:blipFill>
          <a:blip r:embed="rId2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  <p:sp>
        <p:nvSpPr>
          <p:cNvPr id="63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3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4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k=2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média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86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CustomShape 6"/>
          <p:cNvSpPr/>
          <p:nvPr/>
        </p:nvSpPr>
        <p:spPr>
          <a:xfrm>
            <a:off x="12086640" y="106200"/>
            <a:ext cx="2088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pt-B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lang="pt-B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Imagem 4"/>
          <p:cNvPicPr/>
          <p:nvPr/>
        </p:nvPicPr>
        <p:blipFill>
          <a:blip r:embed="rId2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  <p:sp>
        <p:nvSpPr>
          <p:cNvPr id="63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0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k=7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baixa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2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9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6"/>
          <p:cNvSpPr/>
          <p:nvPr/>
        </p:nvSpPr>
        <p:spPr>
          <a:xfrm>
            <a:off x="12086640" y="106200"/>
            <a:ext cx="2088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pt-B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lang="pt-B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em função do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8" name="Imagem 2"/>
          <p:cNvPicPr/>
          <p:nvPr/>
        </p:nvPicPr>
        <p:blipFill>
          <a:blip r:embed="rId2"/>
          <a:stretch/>
        </p:blipFill>
        <p:spPr>
          <a:xfrm>
            <a:off x="4721760" y="4035960"/>
            <a:ext cx="13124520" cy="879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Número ideal: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0" lvl="4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Primeiro ponto de menor angulação – 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3" name="Imagem 8"/>
          <p:cNvPicPr/>
          <p:nvPr/>
        </p:nvPicPr>
        <p:blipFill>
          <a:blip r:embed="rId2"/>
          <a:stretch/>
        </p:blipFill>
        <p:spPr>
          <a:xfrm>
            <a:off x="4738680" y="4577760"/>
            <a:ext cx="13124520" cy="879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Case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8" name="Imagem 6"/>
          <p:cNvPicPr/>
          <p:nvPr/>
        </p:nvPicPr>
        <p:blipFill>
          <a:blip r:embed="rId2"/>
          <a:stretch/>
        </p:blipFill>
        <p:spPr>
          <a:xfrm>
            <a:off x="9829800" y="2103120"/>
            <a:ext cx="13479840" cy="1078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1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1994400" y="3648960"/>
            <a:ext cx="6854400" cy="7409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clusters de rota de frete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3" name="Imagem 2"/>
          <p:cNvPicPr/>
          <p:nvPr/>
        </p:nvPicPr>
        <p:blipFill>
          <a:blip r:embed="rId2"/>
          <a:stretch/>
        </p:blipFill>
        <p:spPr>
          <a:xfrm>
            <a:off x="9129960" y="3337560"/>
            <a:ext cx="12556080" cy="803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Case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8" name="Imagem 667"/>
          <p:cNvPicPr/>
          <p:nvPr/>
        </p:nvPicPr>
        <p:blipFill>
          <a:blip r:embed="rId2"/>
          <a:stretch/>
        </p:blipFill>
        <p:spPr>
          <a:xfrm>
            <a:off x="10872000" y="2808000"/>
            <a:ext cx="9142560" cy="485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6932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69320" cy="6313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 a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 em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Case Final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 intuitivo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Funciona bem na prática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ser utilizado para conjunto grande de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5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Necessita escolher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convergir para resultados indesejados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Resultados podem divergir a cada repetição (inicialização aleatória)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Algoritmo “cego”: Encontra clusters até em locais onde não há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há relação de hierarquia entre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9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1" name="Imagem 271"/>
          <p:cNvPicPr/>
          <p:nvPr/>
        </p:nvPicPr>
        <p:blipFill>
          <a:blip r:embed="rId2"/>
          <a:stretch/>
        </p:blipFill>
        <p:spPr>
          <a:xfrm>
            <a:off x="7249320" y="3384000"/>
            <a:ext cx="9883800" cy="964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4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5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6" name="Imagem 276"/>
          <p:cNvPicPr/>
          <p:nvPr/>
        </p:nvPicPr>
        <p:blipFill>
          <a:blip r:embed="rId2"/>
          <a:stretch/>
        </p:blipFill>
        <p:spPr>
          <a:xfrm>
            <a:off x="7340400" y="3378600"/>
            <a:ext cx="9700920" cy="970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9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0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1" name="Imagem 281"/>
          <p:cNvPicPr/>
          <p:nvPr/>
        </p:nvPicPr>
        <p:blipFill>
          <a:blip r:embed="rId2"/>
          <a:srcRect r="27642"/>
          <a:stretch/>
        </p:blipFill>
        <p:spPr>
          <a:xfrm>
            <a:off x="7232400" y="3312000"/>
            <a:ext cx="10009440" cy="971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3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4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5" name="Imagem 5"/>
          <p:cNvPicPr/>
          <p:nvPr/>
        </p:nvPicPr>
        <p:blipFill>
          <a:blip r:embed="rId2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696" name="Imagem 6"/>
          <p:cNvPicPr/>
          <p:nvPr/>
        </p:nvPicPr>
        <p:blipFill>
          <a:blip r:embed="rId3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697" name="Imagem 7"/>
          <p:cNvPicPr/>
          <p:nvPr/>
        </p:nvPicPr>
        <p:blipFill>
          <a:blip r:embed="rId4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698" name="Imagem 8"/>
          <p:cNvPicPr/>
          <p:nvPr/>
        </p:nvPicPr>
        <p:blipFill>
          <a:blip r:embed="rId5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699" name="Picture 2"/>
          <p:cNvPicPr/>
          <p:nvPr/>
        </p:nvPicPr>
        <p:blipFill>
          <a:blip r:embed="rId6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>
              <a:srgbClr val="000000">
                <a:alpha val="41000"/>
              </a:srgbClr>
            </a:outerShdw>
          </a:effectLst>
        </p:spPr>
      </p:pic>
      <p:pic>
        <p:nvPicPr>
          <p:cNvPr id="700" name="Imagem 10"/>
          <p:cNvPicPr/>
          <p:nvPr/>
        </p:nvPicPr>
        <p:blipFill>
          <a:blip r:embed="rId7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01" name="Imagem 11"/>
          <p:cNvPicPr/>
          <p:nvPr/>
        </p:nvPicPr>
        <p:blipFill>
          <a:blip r:embed="rId8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02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agrupar?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4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5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6" name="Imagem 5"/>
          <p:cNvPicPr/>
          <p:nvPr/>
        </p:nvPicPr>
        <p:blipFill>
          <a:blip r:embed="rId2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707" name="Imagem 6"/>
          <p:cNvPicPr/>
          <p:nvPr/>
        </p:nvPicPr>
        <p:blipFill>
          <a:blip r:embed="rId3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708" name="Imagem 7"/>
          <p:cNvPicPr/>
          <p:nvPr/>
        </p:nvPicPr>
        <p:blipFill>
          <a:blip r:embed="rId4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709" name="Imagem 8"/>
          <p:cNvPicPr/>
          <p:nvPr/>
        </p:nvPicPr>
        <p:blipFill>
          <a:blip r:embed="rId5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710" name="Picture 2"/>
          <p:cNvPicPr/>
          <p:nvPr/>
        </p:nvPicPr>
        <p:blipFill>
          <a:blip r:embed="rId6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>
              <a:srgbClr val="000000">
                <a:alpha val="41000"/>
              </a:srgbClr>
            </a:outerShdw>
          </a:effectLst>
        </p:spPr>
      </p:pic>
      <p:pic>
        <p:nvPicPr>
          <p:cNvPr id="711" name="Imagem 10"/>
          <p:cNvPicPr/>
          <p:nvPr/>
        </p:nvPicPr>
        <p:blipFill>
          <a:blip r:embed="rId7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12" name="Imagem 11"/>
          <p:cNvPicPr/>
          <p:nvPr/>
        </p:nvPicPr>
        <p:blipFill>
          <a:blip r:embed="rId8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13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tipo de produto?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5"/>
          <p:cNvSpPr/>
          <p:nvPr/>
        </p:nvSpPr>
        <p:spPr>
          <a:xfrm>
            <a:off x="2299320" y="3124080"/>
            <a:ext cx="19721160" cy="50850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5" name="CustomShape 6"/>
          <p:cNvSpPr/>
          <p:nvPr/>
        </p:nvSpPr>
        <p:spPr>
          <a:xfrm>
            <a:off x="2299320" y="8636400"/>
            <a:ext cx="19721160" cy="50850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00B05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7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8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9" name="Imagem 5"/>
          <p:cNvPicPr/>
          <p:nvPr/>
        </p:nvPicPr>
        <p:blipFill>
          <a:blip r:embed="rId2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720" name="Imagem 6"/>
          <p:cNvPicPr/>
          <p:nvPr/>
        </p:nvPicPr>
        <p:blipFill>
          <a:blip r:embed="rId3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721" name="Imagem 7"/>
          <p:cNvPicPr/>
          <p:nvPr/>
        </p:nvPicPr>
        <p:blipFill>
          <a:blip r:embed="rId4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722" name="Imagem 8"/>
          <p:cNvPicPr/>
          <p:nvPr/>
        </p:nvPicPr>
        <p:blipFill>
          <a:blip r:embed="rId5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723" name="Picture 2"/>
          <p:cNvPicPr/>
          <p:nvPr/>
        </p:nvPicPr>
        <p:blipFill>
          <a:blip r:embed="rId6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>
              <a:srgbClr val="000000">
                <a:alpha val="41000"/>
              </a:srgbClr>
            </a:outerShdw>
          </a:effectLst>
        </p:spPr>
      </p:pic>
      <p:pic>
        <p:nvPicPr>
          <p:cNvPr id="724" name="Imagem 10"/>
          <p:cNvPicPr/>
          <p:nvPr/>
        </p:nvPicPr>
        <p:blipFill>
          <a:blip r:embed="rId7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25" name="Imagem 11"/>
          <p:cNvPicPr/>
          <p:nvPr/>
        </p:nvPicPr>
        <p:blipFill>
          <a:blip r:embed="rId8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26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tema?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243828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8" name="CustomShape 6"/>
          <p:cNvSpPr/>
          <p:nvPr/>
        </p:nvSpPr>
        <p:spPr>
          <a:xfrm>
            <a:off x="929268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9" name="CustomShape 7"/>
          <p:cNvSpPr/>
          <p:nvPr/>
        </p:nvSpPr>
        <p:spPr>
          <a:xfrm>
            <a:off x="1585656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FFC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CustomShape 4"/>
          <p:cNvSpPr/>
          <p:nvPr/>
        </p:nvSpPr>
        <p:spPr>
          <a:xfrm>
            <a:off x="1994400" y="264096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Existe hierarquia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4" name="Imagem 5"/>
          <p:cNvPicPr/>
          <p:nvPr/>
        </p:nvPicPr>
        <p:blipFill>
          <a:blip r:embed="rId2"/>
          <a:stretch/>
        </p:blipFill>
        <p:spPr>
          <a:xfrm>
            <a:off x="6788520" y="4913640"/>
            <a:ext cx="10854720" cy="484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6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7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1994400" y="2640960"/>
            <a:ext cx="16436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Visualizar histórico de divisão: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Dendrograma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9" name="Imagem 296"/>
          <p:cNvPicPr/>
          <p:nvPr/>
        </p:nvPicPr>
        <p:blipFill>
          <a:blip r:embed="rId2"/>
          <a:stretch/>
        </p:blipFill>
        <p:spPr>
          <a:xfrm>
            <a:off x="3888000" y="4032000"/>
            <a:ext cx="17048520" cy="892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69320" cy="1927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1" name="Imagem 110"/>
          <p:cNvPicPr/>
          <p:nvPr/>
        </p:nvPicPr>
        <p:blipFill>
          <a:blip r:embed="rId2"/>
          <a:stretch/>
        </p:blipFill>
        <p:spPr>
          <a:xfrm>
            <a:off x="4239360" y="1836000"/>
            <a:ext cx="16457400" cy="1177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3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2 métodos principais: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Aglomerativo (Mais utilizado)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divisão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aglomerativo: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8" name="Imagem 305"/>
          <p:cNvPicPr/>
          <p:nvPr/>
        </p:nvPicPr>
        <p:blipFill>
          <a:blip r:embed="rId2"/>
          <a:stretch/>
        </p:blipFill>
        <p:spPr>
          <a:xfrm>
            <a:off x="3842640" y="4032000"/>
            <a:ext cx="16696800" cy="950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1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2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aglomerativo: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72CE6B-5526-4B95-849C-A362A65F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33" y="4450701"/>
            <a:ext cx="17620133" cy="7929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agrupar clusters?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 (afinidade) entre clusters: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Euclidiana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Manhattan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Cosseno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0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1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distância: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2" name="Imagem 319"/>
          <p:cNvPicPr/>
          <p:nvPr/>
        </p:nvPicPr>
        <p:blipFill>
          <a:blip r:embed="rId2"/>
          <a:srcRect t="5997" b="3089"/>
          <a:stretch/>
        </p:blipFill>
        <p:spPr>
          <a:xfrm>
            <a:off x="824040" y="3888000"/>
            <a:ext cx="22734360" cy="878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5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agrupar clusters?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Completa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Máxima distância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Média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Distância média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Simples: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distância </a:t>
            </a: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Mínima variância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9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0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1" name="Imagem 333"/>
          <p:cNvPicPr/>
          <p:nvPr/>
        </p:nvPicPr>
        <p:blipFill>
          <a:blip r:embed="rId2"/>
          <a:stretch/>
        </p:blipFill>
        <p:spPr>
          <a:xfrm>
            <a:off x="2831760" y="4464000"/>
            <a:ext cx="18718560" cy="647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5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6" name="Imagem 338"/>
          <p:cNvPicPr/>
          <p:nvPr/>
        </p:nvPicPr>
        <p:blipFill>
          <a:blip r:embed="rId2"/>
          <a:stretch/>
        </p:blipFill>
        <p:spPr>
          <a:xfrm>
            <a:off x="5328000" y="4104000"/>
            <a:ext cx="11884680" cy="821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9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0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Resultados distintos!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1" name="Imagem 343"/>
          <p:cNvPicPr/>
          <p:nvPr/>
        </p:nvPicPr>
        <p:blipFill>
          <a:blip r:embed="rId2"/>
          <a:srcRect l="6163" t="19821" r="5959" b="2061"/>
          <a:stretch/>
        </p:blipFill>
        <p:spPr>
          <a:xfrm>
            <a:off x="5027760" y="3840120"/>
            <a:ext cx="14326560" cy="955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5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notebook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69320" cy="1927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Aprendizagem supervisionada vs. Aprendizagem não supervisionada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Imagem 115"/>
          <p:cNvPicPr/>
          <p:nvPr/>
        </p:nvPicPr>
        <p:blipFill>
          <a:blip r:embed="rId2"/>
          <a:stretch/>
        </p:blipFill>
        <p:spPr>
          <a:xfrm>
            <a:off x="4577760" y="6244560"/>
            <a:ext cx="15076440" cy="649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9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Vantagens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 fácil de ser explicado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precisa definir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Permite analisar as relações entre clusters (hierarquia)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Resposta determinística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2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Inviável com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datasets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grandes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Difícil definir melhor região de corte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Depende da escolha de parâmetros de distância e ligação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Outros algoritmos: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Expectation-Maximization (EM)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Birch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Spectral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DBSCAN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 etc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0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1" name="Imagem 171"/>
          <p:cNvPicPr/>
          <p:nvPr/>
        </p:nvPicPr>
        <p:blipFill>
          <a:blip r:embed="rId2"/>
          <a:stretch/>
        </p:blipFill>
        <p:spPr>
          <a:xfrm>
            <a:off x="2762280" y="2684880"/>
            <a:ext cx="20305800" cy="1059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Objetivos: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relações entre documentos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Relações entre palavras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 semelhantes possuem conjuntos de palavras semelhantes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8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9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0" name="Imagem 536"/>
          <p:cNvPicPr/>
          <p:nvPr/>
        </p:nvPicPr>
        <p:blipFill>
          <a:blip r:embed="rId2"/>
          <a:stretch/>
        </p:blipFill>
        <p:spPr>
          <a:xfrm>
            <a:off x="5811120" y="4392000"/>
            <a:ext cx="12759840" cy="938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3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 (embedding) - X: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Bag-of-Words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TF-IDF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Word2Vec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Glove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6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7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8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9" name="Imagem 545"/>
          <p:cNvPicPr/>
          <p:nvPr/>
        </p:nvPicPr>
        <p:blipFill>
          <a:blip r:embed="rId2"/>
          <a:stretch/>
        </p:blipFill>
        <p:spPr>
          <a:xfrm>
            <a:off x="5069160" y="4780440"/>
            <a:ext cx="14243760" cy="781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3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Clustering momento de compras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6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7" name="CustomShape 4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Navegação categorias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8" name="Imagem 2"/>
          <p:cNvPicPr/>
          <p:nvPr/>
        </p:nvPicPr>
        <p:blipFill>
          <a:blip r:embed="rId2"/>
          <a:stretch/>
        </p:blipFill>
        <p:spPr>
          <a:xfrm>
            <a:off x="4852080" y="2860920"/>
            <a:ext cx="16692120" cy="1085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3"/>
          <p:cNvSpPr/>
          <p:nvPr/>
        </p:nvSpPr>
        <p:spPr>
          <a:xfrm>
            <a:off x="1928880" y="8002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supervisionada: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238760" y="2181240"/>
            <a:ext cx="17227800" cy="5034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possuem </a:t>
            </a:r>
            <a:r>
              <a:rPr lang="pt-BR" sz="4800" b="1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rótulo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(label)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Treinamento com rótulo = Supervisão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Métodos: Classificação / Regressão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15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Imagem 120"/>
          <p:cNvPicPr/>
          <p:nvPr/>
        </p:nvPicPr>
        <p:blipFill>
          <a:blip r:embed="rId2"/>
          <a:stretch/>
        </p:blipFill>
        <p:spPr>
          <a:xfrm>
            <a:off x="4892400" y="5256000"/>
            <a:ext cx="14597280" cy="694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1" name="CustomShape 3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Navegação categorias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2" name="Imagem 2"/>
          <p:cNvPicPr/>
          <p:nvPr/>
        </p:nvPicPr>
        <p:blipFill>
          <a:blip r:embed="rId2"/>
          <a:stretch/>
        </p:blipFill>
        <p:spPr>
          <a:xfrm>
            <a:off x="4852080" y="2860920"/>
            <a:ext cx="16692120" cy="10853640"/>
          </a:xfrm>
          <a:prstGeom prst="rect">
            <a:avLst/>
          </a:prstGeom>
          <a:ln>
            <a:noFill/>
          </a:ln>
        </p:spPr>
      </p:pic>
      <p:sp>
        <p:nvSpPr>
          <p:cNvPr id="833" name="CustomShape 4"/>
          <p:cNvSpPr/>
          <p:nvPr/>
        </p:nvSpPr>
        <p:spPr>
          <a:xfrm>
            <a:off x="4852080" y="3676680"/>
            <a:ext cx="1833120" cy="89139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4" name="CustomShape 5"/>
          <p:cNvSpPr/>
          <p:nvPr/>
        </p:nvSpPr>
        <p:spPr>
          <a:xfrm>
            <a:off x="3972600" y="7310880"/>
            <a:ext cx="18655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5" name="CustomShape 6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7" name="CustomShape 2"/>
          <p:cNvSpPr/>
          <p:nvPr/>
        </p:nvSpPr>
        <p:spPr>
          <a:xfrm>
            <a:off x="345492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8" name="CustomShape 3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Navegação categorias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9" name="Imagem 2"/>
          <p:cNvPicPr/>
          <p:nvPr/>
        </p:nvPicPr>
        <p:blipFill>
          <a:blip r:embed="rId2"/>
          <a:srcRect r="55687"/>
          <a:stretch/>
        </p:blipFill>
        <p:spPr>
          <a:xfrm>
            <a:off x="3251880" y="2860920"/>
            <a:ext cx="7395840" cy="10853640"/>
          </a:xfrm>
          <a:prstGeom prst="rect">
            <a:avLst/>
          </a:prstGeom>
          <a:ln>
            <a:noFill/>
          </a:ln>
        </p:spPr>
      </p:pic>
      <p:sp>
        <p:nvSpPr>
          <p:cNvPr id="840" name="CustomShape 4"/>
          <p:cNvSpPr/>
          <p:nvPr/>
        </p:nvSpPr>
        <p:spPr>
          <a:xfrm>
            <a:off x="2152800" y="6620040"/>
            <a:ext cx="1097640" cy="322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1" name="CustomShape 5"/>
          <p:cNvSpPr/>
          <p:nvPr/>
        </p:nvSpPr>
        <p:spPr>
          <a:xfrm>
            <a:off x="3454920" y="6572160"/>
            <a:ext cx="1116000" cy="4176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2" name="CustomShape 6"/>
          <p:cNvSpPr/>
          <p:nvPr/>
        </p:nvSpPr>
        <p:spPr>
          <a:xfrm>
            <a:off x="10851840" y="6572160"/>
            <a:ext cx="1097640" cy="1370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3" name="Imagem 8"/>
          <p:cNvPicPr/>
          <p:nvPr/>
        </p:nvPicPr>
        <p:blipFill>
          <a:blip r:embed="rId3"/>
          <a:srcRect r="51777"/>
          <a:stretch/>
        </p:blipFill>
        <p:spPr>
          <a:xfrm>
            <a:off x="12190680" y="2881080"/>
            <a:ext cx="8191440" cy="10833480"/>
          </a:xfrm>
          <a:prstGeom prst="rect">
            <a:avLst/>
          </a:prstGeom>
          <a:ln>
            <a:noFill/>
          </a:ln>
        </p:spPr>
      </p:pic>
      <p:sp>
        <p:nvSpPr>
          <p:cNvPr id="844" name="CustomShape 7"/>
          <p:cNvSpPr/>
          <p:nvPr/>
        </p:nvSpPr>
        <p:spPr>
          <a:xfrm>
            <a:off x="11950920" y="5582520"/>
            <a:ext cx="18655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5" name="CustomShape 8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7" name="CustomShape 2"/>
          <p:cNvSpPr/>
          <p:nvPr/>
        </p:nvSpPr>
        <p:spPr>
          <a:xfrm>
            <a:off x="1994400" y="2121120"/>
            <a:ext cx="14691960" cy="6469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Árvore de categorias do Elo7: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28880" lvl="1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Limitada a dois níveis (N1 e N2)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28880" lvl="1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Usabilidade baixa para o comprador e vendedor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28880" lvl="1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Consequência: produtos mal categorizados (ciclo vicioso)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8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0" name="CustomShape 2"/>
          <p:cNvSpPr/>
          <p:nvPr/>
        </p:nvSpPr>
        <p:spPr>
          <a:xfrm>
            <a:off x="1994400" y="2121120"/>
            <a:ext cx="15854040" cy="6469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Desejo do Elo7: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1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Aumentar granularidade das categorias (mais níveis)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1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Automatizar o processo de “subcategorização” dos produtos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1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Subcategorias devem ter hierarquia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1" name="CustomShape 3"/>
          <p:cNvSpPr/>
          <p:nvPr/>
        </p:nvSpPr>
        <p:spPr>
          <a:xfrm>
            <a:off x="18612000" y="3238560"/>
            <a:ext cx="932040" cy="17319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2" name="CustomShape 4"/>
          <p:cNvSpPr/>
          <p:nvPr/>
        </p:nvSpPr>
        <p:spPr>
          <a:xfrm>
            <a:off x="19872000" y="3597480"/>
            <a:ext cx="5101200" cy="100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CustomShape 5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6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7" name="CustomShape 4"/>
          <p:cNvSpPr/>
          <p:nvPr/>
        </p:nvSpPr>
        <p:spPr>
          <a:xfrm>
            <a:off x="1994400" y="2078640"/>
            <a:ext cx="78721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Dendrograma dos produtos de casamento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8" name="Imagem 1"/>
          <p:cNvPicPr/>
          <p:nvPr/>
        </p:nvPicPr>
        <p:blipFill>
          <a:blip r:embed="rId2"/>
          <a:stretch/>
        </p:blipFill>
        <p:spPr>
          <a:xfrm>
            <a:off x="9867960" y="2078640"/>
            <a:ext cx="13276440" cy="1128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1" name="CustomShape 3"/>
          <p:cNvSpPr/>
          <p:nvPr/>
        </p:nvSpPr>
        <p:spPr>
          <a:xfrm>
            <a:off x="1994400" y="10856160"/>
            <a:ext cx="14269320" cy="793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2" name="CustomShape 4"/>
          <p:cNvSpPr/>
          <p:nvPr/>
        </p:nvSpPr>
        <p:spPr>
          <a:xfrm>
            <a:off x="9194760" y="13113720"/>
            <a:ext cx="7448400" cy="125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3" name="CustomShape 5"/>
          <p:cNvSpPr/>
          <p:nvPr/>
        </p:nvSpPr>
        <p:spPr>
          <a:xfrm>
            <a:off x="15985080" y="7020720"/>
            <a:ext cx="3508200" cy="654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4" name="CustomShape 6"/>
          <p:cNvSpPr/>
          <p:nvPr/>
        </p:nvSpPr>
        <p:spPr>
          <a:xfrm>
            <a:off x="8577360" y="6837480"/>
            <a:ext cx="2438172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5" name="CustomShape 7"/>
          <p:cNvSpPr/>
          <p:nvPr/>
        </p:nvSpPr>
        <p:spPr>
          <a:xfrm>
            <a:off x="4138200" y="5529600"/>
            <a:ext cx="16105320" cy="26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algn="ctr">
              <a:lnSpc>
                <a:spcPct val="100000"/>
              </a:lnSpc>
            </a:pPr>
            <a:r>
              <a:rPr lang="pt-BR" sz="1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928880" y="800280"/>
            <a:ext cx="16285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não supervisionada: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1238760" y="2181240"/>
            <a:ext cx="17227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não rotulados (sem supervisão)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Métodos: Clustering / density estimation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Análises exploratórias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Métricas de sucesso qualitativas e não global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padrões de usuários, cluster de produtos / clientes etc.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Imagem 130"/>
          <p:cNvPicPr/>
          <p:nvPr/>
        </p:nvPicPr>
        <p:blipFill>
          <a:blip r:embed="rId2"/>
          <a:stretch/>
        </p:blipFill>
        <p:spPr>
          <a:xfrm>
            <a:off x="5325840" y="7560000"/>
            <a:ext cx="13730400" cy="611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1994400" y="3648960"/>
            <a:ext cx="1426932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Análise exploratória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padrões nos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Resumir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Imagem 151"/>
          <p:cNvPicPr/>
          <p:nvPr/>
        </p:nvPicPr>
        <p:blipFill>
          <a:blip r:embed="rId2"/>
          <a:stretch/>
        </p:blipFill>
        <p:spPr>
          <a:xfrm>
            <a:off x="13830840" y="3456000"/>
            <a:ext cx="7839360" cy="587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8316</TotalTime>
  <Words>1349</Words>
  <Application>Microsoft Office PowerPoint</Application>
  <PresentationFormat>Custom</PresentationFormat>
  <Paragraphs>287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Courier New</vt:lpstr>
      <vt:lpstr>Gilroy</vt:lpstr>
      <vt:lpstr>StarSymbol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Raphael</dc:creator>
  <dc:description/>
  <cp:lastModifiedBy>Raphael Ballet</cp:lastModifiedBy>
  <cp:revision>113</cp:revision>
  <dcterms:modified xsi:type="dcterms:W3CDTF">2019-06-29T14:06:47Z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84</vt:i4>
  </property>
</Properties>
</file>